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37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2705787" cy="677108"/>
          </a:xfrm>
          <a:prstGeom prst="rect">
            <a:avLst/>
          </a:prstGeom>
          <a:noFill/>
        </p:spPr>
        <p:txBody>
          <a:bodyPr wrap="square" lIns="91440" tIns="45720" rIns="91440" bIns="45720" rtlCol="0" anchor="t">
            <a:spAutoFit/>
          </a:bodyPr>
          <a:lstStyle/>
          <a:p>
            <a:r>
              <a:rPr lang="en-US" sz="2000" b="1" dirty="0">
                <a:solidFill>
                  <a:schemeClr val="bg2"/>
                </a:solidFill>
                <a:latin typeface="Abadi"/>
                <a:ea typeface="SF Pro" pitchFamily="2" charset="0"/>
                <a:cs typeface="SF Pro" pitchFamily="2" charset="0"/>
              </a:rPr>
              <a:t> Jyothy  Mukeshkumar</a:t>
            </a:r>
          </a:p>
          <a:p>
            <a:r>
              <a:rPr lang="en-US" b="1" dirty="0">
                <a:solidFill>
                  <a:schemeClr val="bg1"/>
                </a:solidFill>
                <a:latin typeface="Abadi"/>
                <a:ea typeface="SF Pro" pitchFamily="2" charset="0"/>
                <a:cs typeface="SF Pro" pitchFamily="2" charset="0"/>
              </a:rPr>
              <a:t> 8</a:t>
            </a:r>
            <a:r>
              <a:rPr lang="en-US" b="1" baseline="30000" dirty="0">
                <a:solidFill>
                  <a:schemeClr val="bg1"/>
                </a:solidFill>
              </a:rPr>
              <a:t>th</a:t>
            </a:r>
            <a:r>
              <a:rPr lang="en-US" b="1" dirty="0">
                <a:solidFill>
                  <a:schemeClr val="bg1"/>
                </a:solidFill>
              </a:rPr>
              <a:t> December-2022</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https://github.com/JYOTHYMUKESHKUMAR/IBM-Data-Science-Capstone-SpaceX-Project/blob/master/SpaceX%20Data%20Wrangling.ipynb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51530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https://github.com/JYOTHYMUKESHKUMAR/IBM-Data-Science-Capstone-SpaceX-Project/blob/master/EDA%20with%20Data%20Visualization.ipynb</a:t>
            </a:r>
            <a:endParaRPr lang="en-US" sz="20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0304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https://github.com/JYOTHYMUKESHKUMAR/IBMData-Science-Capstone-SpaceXProject/blob/master/EDA%20with%20SQL.ipynb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32855"/>
            <a:ext cx="10515600" cy="537791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The </a:t>
            </a:r>
            <a:r>
              <a:rPr lang="en-US" sz="1800" dirty="0" err="1">
                <a:solidFill>
                  <a:schemeClr val="bg2">
                    <a:lumMod val="50000"/>
                  </a:schemeClr>
                </a:solidFill>
                <a:latin typeface="Abadi" panose="020B0604020104020204" pitchFamily="34" charset="0"/>
              </a:rPr>
              <a:t>Github</a:t>
            </a:r>
            <a:r>
              <a:rPr lang="en-US" sz="1800" dirty="0">
                <a:solidFill>
                  <a:schemeClr val="bg2">
                    <a:lumMod val="50000"/>
                  </a:schemeClr>
                </a:solidFill>
                <a:latin typeface="Abadi" panose="020B0604020104020204" pitchFamily="34" charset="0"/>
              </a:rPr>
              <a:t> link : </a:t>
            </a:r>
            <a:r>
              <a:rPr lang="en-US" sz="2400" dirty="0">
                <a:solidFill>
                  <a:srgbClr val="1C7DDB"/>
                </a:solidFill>
                <a:latin typeface="Abadi"/>
              </a:rPr>
              <a:t>https://github.com/JYOTHYMUKESHKUMAR/IBM-Data-Science-Capstone-SpaceX-Project/blob/master/Launch%20Sites%20Locations%20Analysis%20with%20Folium.ipynb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https://github.com/JYOTHYMUKESHKUMAR/IBM-Data-Science-Capstone-SpaceX-Project/blob/master/spacex_dash_app.py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rPr>
              <a:t>https://github.com/JYOTHYMUKESHKUMAR/IBM-Data-Science-Capstone-SpaceX-Project/blob/master/SpaceX_Machine_Learning_Prediction.ipynb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EC88-B02A-4990-A7CC-21C8262FC2EF}"/>
              </a:ext>
            </a:extLst>
          </p:cNvPr>
          <p:cNvSpPr>
            <a:spLocks noGrp="1"/>
          </p:cNvSpPr>
          <p:nvPr>
            <p:ph type="title"/>
          </p:nvPr>
        </p:nvSpPr>
        <p:spPr>
          <a:xfrm>
            <a:off x="1017722" y="300442"/>
            <a:ext cx="10181741" cy="536466"/>
          </a:xfrm>
        </p:spPr>
        <p:txBody>
          <a:bodyPr/>
          <a:lstStyle/>
          <a:p>
            <a:r>
              <a:rPr lang="en-US" sz="3600" dirty="0">
                <a:solidFill>
                  <a:srgbClr val="0B49CB"/>
                </a:solidFill>
                <a:latin typeface="Abadi"/>
              </a:rPr>
              <a:t>Payload vs. Launch Site</a:t>
            </a:r>
            <a:br>
              <a:rPr lang="en-US" dirty="0">
                <a:solidFill>
                  <a:srgbClr val="0B49CB"/>
                </a:solidFill>
                <a:latin typeface="Abadi"/>
              </a:rPr>
            </a:br>
            <a:endParaRPr lang="en-US" dirty="0"/>
          </a:p>
        </p:txBody>
      </p:sp>
      <p:sp>
        <p:nvSpPr>
          <p:cNvPr id="3" name="Content Placeholder 2">
            <a:extLst>
              <a:ext uri="{FF2B5EF4-FFF2-40B4-BE49-F238E27FC236}">
                <a16:creationId xmlns:a16="http://schemas.microsoft.com/office/drawing/2014/main" id="{58860630-24C9-4143-92D9-5C3C3B20C076}"/>
              </a:ext>
            </a:extLst>
          </p:cNvPr>
          <p:cNvSpPr>
            <a:spLocks noGrp="1"/>
          </p:cNvSpPr>
          <p:nvPr>
            <p:ph idx="1"/>
          </p:nvPr>
        </p:nvSpPr>
        <p:spPr>
          <a:xfrm>
            <a:off x="838200" y="1387746"/>
            <a:ext cx="10515600" cy="4351338"/>
          </a:xfrm>
        </p:spPr>
        <p:txBody>
          <a:bodyPr/>
          <a:lstStyle/>
          <a:p>
            <a:r>
              <a:rPr lang="en-US" sz="2400" dirty="0"/>
              <a:t>From the </a:t>
            </a:r>
            <a:r>
              <a:rPr lang="en-US" sz="2400" dirty="0" err="1"/>
              <a:t>plot,the</a:t>
            </a:r>
            <a:r>
              <a:rPr lang="en-US" sz="2400" dirty="0"/>
              <a:t> greater the Payload mass for launch site CCAFS SLC -40 ,the higher the success rate for the rocket</a:t>
            </a:r>
          </a:p>
        </p:txBody>
      </p:sp>
      <p:cxnSp>
        <p:nvCxnSpPr>
          <p:cNvPr id="12" name="Straight Connector 11">
            <a:extLst>
              <a:ext uri="{FF2B5EF4-FFF2-40B4-BE49-F238E27FC236}">
                <a16:creationId xmlns:a16="http://schemas.microsoft.com/office/drawing/2014/main" id="{F3A403D4-EDD8-498E-B87A-3BB65C11FB0C}"/>
              </a:ext>
            </a:extLst>
          </p:cNvPr>
          <p:cNvCxnSpPr>
            <a:cxnSpLocks/>
          </p:cNvCxnSpPr>
          <p:nvPr/>
        </p:nvCxnSpPr>
        <p:spPr>
          <a:xfrm flipV="1">
            <a:off x="838200" y="836908"/>
            <a:ext cx="10027404" cy="39771"/>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98C93D0-9E61-44E3-951B-CBB19CD47E43}"/>
              </a:ext>
            </a:extLst>
          </p:cNvPr>
          <p:cNvPicPr>
            <a:picLocks noChangeAspect="1"/>
          </p:cNvPicPr>
          <p:nvPr/>
        </p:nvPicPr>
        <p:blipFill rotWithShape="1">
          <a:blip r:embed="rId2"/>
          <a:srcRect t="38865" b="20221"/>
          <a:stretch/>
        </p:blipFill>
        <p:spPr>
          <a:xfrm>
            <a:off x="697424" y="2671694"/>
            <a:ext cx="10656376" cy="3349398"/>
          </a:xfrm>
          <a:prstGeom prst="rect">
            <a:avLst/>
          </a:prstGeom>
        </p:spPr>
      </p:pic>
      <p:sp>
        <p:nvSpPr>
          <p:cNvPr id="26" name="Rectangle 25">
            <a:extLst>
              <a:ext uri="{FF2B5EF4-FFF2-40B4-BE49-F238E27FC236}">
                <a16:creationId xmlns:a16="http://schemas.microsoft.com/office/drawing/2014/main" id="{D4640D73-452D-4F26-AA21-C802B5AE9448}"/>
              </a:ext>
            </a:extLst>
          </p:cNvPr>
          <p:cNvSpPr/>
          <p:nvPr/>
        </p:nvSpPr>
        <p:spPr>
          <a:xfrm>
            <a:off x="10245672" y="6301048"/>
            <a:ext cx="1239864" cy="369332"/>
          </a:xfrm>
          <a:prstGeom prst="rect">
            <a:avLst/>
          </a:prstGeom>
        </p:spPr>
        <p:txBody>
          <a:bodyPr wrap="square">
            <a:spAutoFit/>
          </a:bodyPr>
          <a:lstStyle/>
          <a:p>
            <a:r>
              <a:rPr lang="en-US" dirty="0">
                <a:solidFill>
                  <a:schemeClr val="accent1"/>
                </a:solidFill>
              </a:rPr>
              <a:t>              </a:t>
            </a:r>
            <a:fld id="{5075537C-CA84-1446-933C-8E9D027F9201}" type="slidenum">
              <a:rPr lang="en-US" sz="1600" smtClean="0">
                <a:solidFill>
                  <a:schemeClr val="accent1"/>
                </a:solidFill>
                <a:latin typeface="Abadi" panose="020B0604020104020204" pitchFamily="34" charset="0"/>
              </a:rPr>
              <a:pPr/>
              <a:t>19</a:t>
            </a:fld>
            <a:endParaRPr lang="en-US" sz="1600"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320044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29179"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accent1"/>
                </a:solidFill>
              </a:rPr>
              <a:pPr>
                <a:spcAft>
                  <a:spcPts val="600"/>
                </a:spcAft>
              </a:pPr>
              <a:t>20</a:t>
            </a:fld>
            <a:endParaRPr lang="en-US" dirty="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23</a:t>
            </a:fld>
            <a:endParaRPr lang="en-US" dirty="0">
              <a:solidFill>
                <a:schemeClr val="accent1"/>
              </a:solidFill>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24</a:t>
            </a:fld>
            <a:endParaRPr lang="en-US" dirty="0">
              <a:solidFill>
                <a:schemeClr val="accent1"/>
              </a:solidFill>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12078" y="6383187"/>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accent1"/>
                </a:solidFill>
              </a:rPr>
              <a:pPr>
                <a:spcAft>
                  <a:spcPts val="600"/>
                </a:spcAft>
              </a:pPr>
              <a:t>27</a:t>
            </a:fld>
            <a:endParaRPr lang="en-US" dirty="0">
              <a:solidFill>
                <a:schemeClr val="accent1"/>
              </a:solidFill>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28</a:t>
            </a:fld>
            <a:endParaRPr lang="en-US" dirty="0">
              <a:solidFill>
                <a:schemeClr val="accent1"/>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29</a:t>
            </a:fld>
            <a:endParaRPr lang="en-US" dirty="0">
              <a:solidFill>
                <a:schemeClr val="accent1"/>
              </a:solidFill>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30</a:t>
            </a:fld>
            <a:endParaRPr lang="en-US" dirty="0">
              <a:solidFill>
                <a:schemeClr val="accent1"/>
              </a:solidFill>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accent1"/>
                </a:solidFill>
              </a:rPr>
              <a:pPr>
                <a:spcAft>
                  <a:spcPts val="600"/>
                </a:spcAft>
              </a:pPr>
              <a:t>31</a:t>
            </a:fld>
            <a:endParaRPr lang="en-US" dirty="0">
              <a:solidFill>
                <a:schemeClr val="accent1"/>
              </a:solidFill>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latin typeface="+mn-lt"/>
              </a:rPr>
              <a:pPr>
                <a:spcAft>
                  <a:spcPts val="600"/>
                </a:spcAft>
              </a:pPr>
              <a:t>33</a:t>
            </a:fld>
            <a:endParaRPr lang="en-US" dirty="0">
              <a:solidFill>
                <a:schemeClr val="accent1"/>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40</a:t>
            </a:fld>
            <a:endParaRPr lang="en-US" dirty="0">
              <a:solidFill>
                <a:schemeClr val="accent1"/>
              </a:solidFill>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accent1"/>
                </a:solidFill>
              </a:rPr>
              <a:pPr>
                <a:spcAft>
                  <a:spcPts val="600"/>
                </a:spcAft>
              </a:pPr>
              <a:t>41</a:t>
            </a:fld>
            <a:endParaRPr lang="en-US" dirty="0">
              <a:solidFill>
                <a:schemeClr val="accent1"/>
              </a:solidFill>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accent1"/>
                </a:solidFill>
              </a:rPr>
              <a:pPr>
                <a:spcAft>
                  <a:spcPts val="600"/>
                </a:spcAft>
              </a:pPr>
              <a:t>43</a:t>
            </a:fld>
            <a:endParaRPr lang="en-US" dirty="0">
              <a:solidFill>
                <a:schemeClr val="accent1"/>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https://github.com/JYOTHYMUKESHKUMAR/IBM-Data-Science-Capstone-SpaceX-Project/blob/master/Data%20Collection%20API.ipynb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https://github.com/JYOTHYMUKESHKUMAR/IBM-Data-Science-Capstone-SpaceX-Project/blob/master/SpaceX%20Data%20Collection%20with%20Web%20Scraping.ipynb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f80a141d-92ca-4d3d-9308-f7e7b1d44ce8"/>
    <ds:schemaRef ds:uri="155be751-a274-42e8-93fb-f39d3b9bccc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1400</TotalTime>
  <Words>1791</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vs. Launch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JYOTHY MUKESH</cp:lastModifiedBy>
  <cp:revision>206</cp:revision>
  <dcterms:created xsi:type="dcterms:W3CDTF">2021-04-29T18:58:34Z</dcterms:created>
  <dcterms:modified xsi:type="dcterms:W3CDTF">2022-12-08T00:46:07Z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